
<file path=[Content_Types].xml><?xml version="1.0" encoding="utf-8"?>
<Types xmlns="http://schemas.openxmlformats.org/package/2006/content-types">
  <Default Extension="jfif" ContentType="image/jpeg"/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655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293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1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408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072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21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737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39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424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560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3867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6533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0570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793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564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77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79E98-B60D-4B08-A461-B7E1592DDEF7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4726808-1BAC-41AC-B0E7-0C81D908FA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03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image" Target="../media/image1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2.png"/><Relationship Id="rId4" Type="http://schemas.openxmlformats.org/officeDocument/2006/relationships/image" Target="../media/image1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5" Type="http://schemas.openxmlformats.org/officeDocument/2006/relationships/image" Target="../media/image2.png"/><Relationship Id="rId4" Type="http://schemas.openxmlformats.org/officeDocument/2006/relationships/image" Target="../media/image1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5" Type="http://schemas.openxmlformats.org/officeDocument/2006/relationships/image" Target="../media/image2.png"/><Relationship Id="rId4" Type="http://schemas.openxmlformats.org/officeDocument/2006/relationships/image" Target="../media/image1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2.png"/><Relationship Id="rId4" Type="http://schemas.openxmlformats.org/officeDocument/2006/relationships/image" Target="../media/image1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5" Type="http://schemas.openxmlformats.org/officeDocument/2006/relationships/image" Target="../media/image2.png"/><Relationship Id="rId4" Type="http://schemas.openxmlformats.org/officeDocument/2006/relationships/image" Target="../media/image1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42200" y="1030309"/>
            <a:ext cx="5095741" cy="1171979"/>
          </a:xfrm>
        </p:spPr>
        <p:txBody>
          <a:bodyPr>
            <a:normAutofit fontScale="90000"/>
          </a:bodyPr>
          <a:lstStyle/>
          <a:p>
            <a:pPr rtl="1"/>
            <a:r>
              <a:rPr lang="ar-TN" sz="72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أتدرّبُ على حلّ المسائل</a:t>
            </a:r>
            <a:endParaRPr lang="fr-FR" sz="72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0625" y="2816428"/>
            <a:ext cx="6967472" cy="751021"/>
          </a:xfrm>
        </p:spPr>
        <p:txBody>
          <a:bodyPr>
            <a:normAutofit lnSpcReduction="10000"/>
          </a:bodyPr>
          <a:lstStyle/>
          <a:p>
            <a:r>
              <a:rPr lang="ar-TN" sz="4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مفاهيم و قواعد ذات صلة ببرنامج السنة خامسة </a:t>
            </a:r>
            <a:endParaRPr lang="fr-FR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3037267" y="4578683"/>
            <a:ext cx="6967472" cy="751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TN" sz="4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توظيف مفاهيم و قواعد تتعلّقُ بالبيع و الشراء  </a:t>
            </a: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fr-FR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863" y="20615"/>
            <a:ext cx="2213262" cy="1805192"/>
          </a:xfrm>
          <a:prstGeom prst="rect">
            <a:avLst/>
          </a:prstGeom>
        </p:spPr>
      </p:pic>
      <p:pic>
        <p:nvPicPr>
          <p:cNvPr id="10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6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0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5692462" y="609600"/>
            <a:ext cx="3581540" cy="1103290"/>
          </a:xfrm>
        </p:spPr>
        <p:txBody>
          <a:bodyPr>
            <a:noAutofit/>
          </a:bodyPr>
          <a:lstStyle/>
          <a:p>
            <a:pPr algn="ctr" rtl="1"/>
            <a:r>
              <a:rPr lang="ar-TN" sz="4400" dirty="0" smtClean="0"/>
              <a:t>مسألة عدد 1</a:t>
            </a:r>
            <a:endParaRPr lang="fr-FR" sz="4400" dirty="0"/>
          </a:p>
        </p:txBody>
      </p:sp>
      <p:sp>
        <p:nvSpPr>
          <p:cNvPr id="5" name="Espace réservé du texte 3"/>
          <p:cNvSpPr>
            <a:spLocks noGrp="1"/>
          </p:cNvSpPr>
          <p:nvPr>
            <p:ph idx="1"/>
          </p:nvPr>
        </p:nvSpPr>
        <p:spPr>
          <a:xfrm>
            <a:off x="708338" y="1596981"/>
            <a:ext cx="9015213" cy="3065171"/>
          </a:xfrm>
        </p:spPr>
        <p:txBody>
          <a:bodyPr>
            <a:normAutofit/>
          </a:bodyPr>
          <a:lstStyle/>
          <a:p>
            <a:pPr algn="r" rtl="1"/>
            <a:r>
              <a:rPr lang="ar-TN" sz="2800" b="1" dirty="0" smtClean="0"/>
              <a:t>اٍشترى بقّال 5 صناديق من التّفاح كتلة ما بالصندوق الواحد 25 كغ بحساب 2.500 د </a:t>
            </a:r>
            <a:r>
              <a:rPr lang="ar-TN" sz="2800" b="1" dirty="0" err="1" smtClean="0"/>
              <a:t>الكغ</a:t>
            </a:r>
            <a:r>
              <a:rPr lang="ar-TN" sz="2800" b="1" dirty="0" smtClean="0"/>
              <a:t> الواحد و باعها محقّقَا ربحا </a:t>
            </a:r>
            <a:r>
              <a:rPr lang="ar-TN" sz="2800" b="1" dirty="0" err="1" smtClean="0"/>
              <a:t>جمليّا</a:t>
            </a:r>
            <a:r>
              <a:rPr lang="ar-TN" sz="2800" b="1" dirty="0" smtClean="0"/>
              <a:t> قدّر بـــــ 225 د 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TN" sz="2800" b="1" dirty="0" smtClean="0"/>
              <a:t>ما هو ثمن البيع </a:t>
            </a:r>
            <a:r>
              <a:rPr lang="ar-TN" sz="2800" b="1" dirty="0" err="1" smtClean="0"/>
              <a:t>الجملي</a:t>
            </a:r>
            <a:r>
              <a:rPr lang="ar-TN" sz="2800" b="1" dirty="0" smtClean="0"/>
              <a:t> ؟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TN" sz="2800" b="1" dirty="0" smtClean="0"/>
              <a:t>بكم باع </a:t>
            </a:r>
            <a:r>
              <a:rPr lang="ar-TN" sz="2800" b="1" dirty="0" err="1" smtClean="0"/>
              <a:t>الكغ</a:t>
            </a:r>
            <a:r>
              <a:rPr lang="ar-TN" sz="2800" b="1" dirty="0" smtClean="0"/>
              <a:t> الواحد ؟</a:t>
            </a:r>
          </a:p>
          <a:p>
            <a:pPr algn="r" rtl="1"/>
            <a:endParaRPr lang="fr-FR" sz="28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38" y="0"/>
            <a:ext cx="2213262" cy="1805192"/>
          </a:xfrm>
          <a:prstGeom prst="rect">
            <a:avLst/>
          </a:prstGeom>
        </p:spPr>
      </p:pic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7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375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12900" y="609600"/>
            <a:ext cx="6400801" cy="871470"/>
          </a:xfrm>
        </p:spPr>
        <p:txBody>
          <a:bodyPr>
            <a:normAutofit/>
          </a:bodyPr>
          <a:lstStyle/>
          <a:p>
            <a:r>
              <a:rPr lang="ar-TN" b="1" dirty="0" smtClean="0"/>
              <a:t>أستخرج المعطيات و أصنّفها</a:t>
            </a:r>
            <a:endParaRPr lang="fr-FR" b="1" dirty="0"/>
          </a:p>
        </p:txBody>
      </p:sp>
      <p:sp>
        <p:nvSpPr>
          <p:cNvPr id="3" name="Flèche vers le bas 2"/>
          <p:cNvSpPr/>
          <p:nvPr/>
        </p:nvSpPr>
        <p:spPr>
          <a:xfrm rot="5400000">
            <a:off x="7662929" y="1120461"/>
            <a:ext cx="940158" cy="1661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7366714" y="1751526"/>
            <a:ext cx="1803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/>
              <a:t>المعطى العددي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790163" y="1674252"/>
            <a:ext cx="5035640" cy="528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dirty="0" smtClean="0"/>
              <a:t>مدلوله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7695126" y="2575773"/>
            <a:ext cx="1474631" cy="528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dirty="0" smtClean="0"/>
              <a:t>5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7705857" y="3153178"/>
            <a:ext cx="1474631" cy="528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dirty="0" smtClean="0"/>
              <a:t>25 كغ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7731615" y="3732729"/>
            <a:ext cx="1474631" cy="528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dirty="0" smtClean="0"/>
              <a:t>2.500 د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7744494" y="4325156"/>
            <a:ext cx="1474631" cy="528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dirty="0" smtClean="0"/>
              <a:t>225 د</a:t>
            </a:r>
            <a:endParaRPr lang="fr-FR" dirty="0"/>
          </a:p>
        </p:txBody>
      </p:sp>
      <p:sp>
        <p:nvSpPr>
          <p:cNvPr id="13" name="Sous-titre 2"/>
          <p:cNvSpPr txBox="1">
            <a:spLocks/>
          </p:cNvSpPr>
          <p:nvPr/>
        </p:nvSpPr>
        <p:spPr>
          <a:xfrm>
            <a:off x="2041300" y="2554557"/>
            <a:ext cx="4572000" cy="598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TN" sz="32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عدد صناديق التّفاح</a:t>
            </a: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fr-FR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Sous-titre 2"/>
          <p:cNvSpPr txBox="1">
            <a:spLocks/>
          </p:cNvSpPr>
          <p:nvPr/>
        </p:nvSpPr>
        <p:spPr>
          <a:xfrm>
            <a:off x="2193700" y="3119085"/>
            <a:ext cx="4572000" cy="598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TN" sz="32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كتلة ما بالصّندوق الواحد</a:t>
            </a: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fr-FR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5" name="Sous-titre 2"/>
          <p:cNvSpPr txBox="1">
            <a:spLocks/>
          </p:cNvSpPr>
          <p:nvPr/>
        </p:nvSpPr>
        <p:spPr>
          <a:xfrm>
            <a:off x="2193700" y="3647117"/>
            <a:ext cx="4572000" cy="598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TN" sz="32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ثمن شراء </a:t>
            </a:r>
            <a:r>
              <a:rPr lang="ar-TN" sz="3200" b="1" dirty="0" err="1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الكغ</a:t>
            </a:r>
            <a:r>
              <a:rPr lang="ar-TN" sz="32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الواحد</a:t>
            </a: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fr-FR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7" name="Sous-titre 2"/>
          <p:cNvSpPr txBox="1">
            <a:spLocks/>
          </p:cNvSpPr>
          <p:nvPr/>
        </p:nvSpPr>
        <p:spPr>
          <a:xfrm>
            <a:off x="2193700" y="4260764"/>
            <a:ext cx="4572000" cy="598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TN" sz="32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الرّبح الذي حققه البقّال</a:t>
            </a: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fr-FR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38" y="-13685"/>
            <a:ext cx="2213262" cy="1805192"/>
          </a:xfrm>
          <a:prstGeom prst="rect">
            <a:avLst/>
          </a:prstGeom>
        </p:spPr>
      </p:pic>
      <p:pic>
        <p:nvPicPr>
          <p:cNvPr id="6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2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445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0350" y="300504"/>
            <a:ext cx="6771069" cy="897228"/>
          </a:xfrm>
        </p:spPr>
        <p:txBody>
          <a:bodyPr>
            <a:normAutofit fontScale="90000"/>
          </a:bodyPr>
          <a:lstStyle/>
          <a:p>
            <a:r>
              <a:rPr lang="ar-TN" dirty="0" smtClean="0"/>
              <a:t>التّخطيط للإجابة عن السّؤال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5765701" y="1321516"/>
            <a:ext cx="3469665" cy="514248"/>
          </a:xfrm>
        </p:spPr>
        <p:txBody>
          <a:bodyPr/>
          <a:lstStyle/>
          <a:p>
            <a:r>
              <a:rPr lang="ar-TN" dirty="0" smtClean="0"/>
              <a:t>ما هو ثمن البيع </a:t>
            </a:r>
            <a:r>
              <a:rPr lang="ar-TN" dirty="0" err="1" smtClean="0"/>
              <a:t>الجملي</a:t>
            </a:r>
            <a:r>
              <a:rPr lang="ar-TN" dirty="0" smtClean="0"/>
              <a:t> ؟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84879" y="5686547"/>
            <a:ext cx="4689124" cy="521070"/>
          </a:xfrm>
        </p:spPr>
        <p:txBody>
          <a:bodyPr/>
          <a:lstStyle/>
          <a:p>
            <a:pPr algn="r" rtl="1"/>
            <a:r>
              <a:rPr lang="ar-TN" dirty="0" smtClean="0">
                <a:solidFill>
                  <a:srgbClr val="FF0000"/>
                </a:solidFill>
              </a:rPr>
              <a:t>نستنتج أنّ هذا السّؤال يتطلب حلّه 3 مراحل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5660521" y="1461040"/>
            <a:ext cx="3469665" cy="5142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TN" sz="4000" dirty="0" smtClean="0">
                <a:solidFill>
                  <a:schemeClr val="accent4"/>
                </a:solidFill>
              </a:rPr>
              <a:t>×</a:t>
            </a:r>
            <a:r>
              <a:rPr lang="ar-TN" dirty="0" smtClean="0">
                <a:solidFill>
                  <a:schemeClr val="bg1"/>
                </a:solidFill>
              </a:rPr>
              <a:t>ثمن البيع </a:t>
            </a:r>
            <a:r>
              <a:rPr lang="ar-TN" dirty="0" err="1" smtClean="0">
                <a:solidFill>
                  <a:schemeClr val="bg1"/>
                </a:solidFill>
              </a:rPr>
              <a:t>الجملي</a:t>
            </a:r>
            <a:r>
              <a:rPr lang="ar-TN" dirty="0" smtClean="0">
                <a:solidFill>
                  <a:schemeClr val="bg1"/>
                </a:solidFill>
              </a:rPr>
              <a:t> </a:t>
            </a:r>
            <a:r>
              <a:rPr lang="ar-TN" sz="4400" dirty="0">
                <a:solidFill>
                  <a:schemeClr val="accent4"/>
                </a:solidFill>
              </a:rPr>
              <a:t>×</a:t>
            </a:r>
            <a:endParaRPr lang="fr-FR" sz="4400" dirty="0"/>
          </a:p>
        </p:txBody>
      </p:sp>
      <p:sp>
        <p:nvSpPr>
          <p:cNvPr id="6" name="Rectangle 5"/>
          <p:cNvSpPr/>
          <p:nvPr/>
        </p:nvSpPr>
        <p:spPr>
          <a:xfrm>
            <a:off x="5096000" y="1210612"/>
            <a:ext cx="5067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sz="4400" dirty="0">
                <a:solidFill>
                  <a:srgbClr val="C00000"/>
                </a:solidFill>
              </a:rPr>
              <a:t>=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2930" y="1210612"/>
            <a:ext cx="5067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sz="4400" dirty="0" smtClean="0">
                <a:solidFill>
                  <a:srgbClr val="C00000"/>
                </a:solidFill>
              </a:rPr>
              <a:t>+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83994" y="1339402"/>
            <a:ext cx="1744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sz="2400" dirty="0" smtClean="0"/>
              <a:t>ثمن الشراء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1596980" y="1375892"/>
            <a:ext cx="11827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TN" sz="2400" dirty="0" smtClean="0"/>
              <a:t>الرّبح</a:t>
            </a:r>
            <a:endParaRPr lang="fr-FR" sz="2400" dirty="0"/>
          </a:p>
        </p:txBody>
      </p:sp>
      <p:sp>
        <p:nvSpPr>
          <p:cNvPr id="10" name="Rectangle 9"/>
          <p:cNvSpPr/>
          <p:nvPr/>
        </p:nvSpPr>
        <p:spPr>
          <a:xfrm>
            <a:off x="862885" y="1839535"/>
            <a:ext cx="22645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sz="2400" dirty="0" smtClean="0">
                <a:solidFill>
                  <a:srgbClr val="FF0000"/>
                </a:solidFill>
              </a:rPr>
              <a:t>( 225 د)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90918" y="2721826"/>
            <a:ext cx="2841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sz="2400" dirty="0" smtClean="0"/>
              <a:t>ثمن شراء </a:t>
            </a:r>
            <a:r>
              <a:rPr lang="ar-TN" sz="2400" dirty="0" err="1" smtClean="0"/>
              <a:t>الكغ</a:t>
            </a:r>
            <a:r>
              <a:rPr lang="ar-TN" sz="2400" dirty="0" smtClean="0"/>
              <a:t> الواحد</a:t>
            </a:r>
            <a:endParaRPr lang="fr-FR" sz="2400" dirty="0"/>
          </a:p>
        </p:txBody>
      </p:sp>
      <p:sp>
        <p:nvSpPr>
          <p:cNvPr id="12" name="Rectangle 11"/>
          <p:cNvSpPr/>
          <p:nvPr/>
        </p:nvSpPr>
        <p:spPr>
          <a:xfrm>
            <a:off x="4788107" y="2683359"/>
            <a:ext cx="1744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TN" sz="2400" dirty="0" smtClean="0"/>
              <a:t>الكتلة </a:t>
            </a:r>
            <a:endParaRPr lang="fr-FR" sz="2400" dirty="0"/>
          </a:p>
        </p:txBody>
      </p:sp>
      <p:sp>
        <p:nvSpPr>
          <p:cNvPr id="13" name="Rectangle 12"/>
          <p:cNvSpPr/>
          <p:nvPr/>
        </p:nvSpPr>
        <p:spPr>
          <a:xfrm>
            <a:off x="4231038" y="2576554"/>
            <a:ext cx="5581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TN" sz="4000" dirty="0" smtClean="0">
                <a:solidFill>
                  <a:srgbClr val="FF0000"/>
                </a:solidFill>
              </a:rPr>
              <a:t>×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18" name="Flèche vers le bas 17"/>
          <p:cNvSpPr/>
          <p:nvPr/>
        </p:nvSpPr>
        <p:spPr>
          <a:xfrm>
            <a:off x="4082603" y="1801068"/>
            <a:ext cx="273805" cy="74062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9" name="Flèche vers le bas 18"/>
          <p:cNvSpPr/>
          <p:nvPr/>
        </p:nvSpPr>
        <p:spPr>
          <a:xfrm>
            <a:off x="5239555" y="3241356"/>
            <a:ext cx="273805" cy="74062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10745" y="3151036"/>
            <a:ext cx="22645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sz="2400" dirty="0" smtClean="0">
                <a:solidFill>
                  <a:srgbClr val="FF0000"/>
                </a:solidFill>
              </a:rPr>
              <a:t>( 2.500 د)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31831" y="4110768"/>
            <a:ext cx="3259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TN" sz="2400" dirty="0" smtClean="0"/>
              <a:t>كتلة ما بالصندوق الواحد </a:t>
            </a:r>
            <a:endParaRPr lang="fr-FR" sz="2400" dirty="0"/>
          </a:p>
        </p:txBody>
      </p:sp>
      <p:sp>
        <p:nvSpPr>
          <p:cNvPr id="22" name="Rectangle 21"/>
          <p:cNvSpPr/>
          <p:nvPr/>
        </p:nvSpPr>
        <p:spPr>
          <a:xfrm>
            <a:off x="5932183" y="4085012"/>
            <a:ext cx="2039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TN" sz="2400" dirty="0" smtClean="0"/>
              <a:t>عدد الصناديق </a:t>
            </a:r>
            <a:endParaRPr lang="fr-FR" sz="2400" dirty="0"/>
          </a:p>
        </p:txBody>
      </p:sp>
      <p:sp>
        <p:nvSpPr>
          <p:cNvPr id="23" name="Rectangle 22"/>
          <p:cNvSpPr/>
          <p:nvPr/>
        </p:nvSpPr>
        <p:spPr>
          <a:xfrm>
            <a:off x="5297839" y="4003964"/>
            <a:ext cx="5581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TN" sz="4000" dirty="0" smtClean="0">
                <a:solidFill>
                  <a:srgbClr val="FF0000"/>
                </a:solidFill>
              </a:rPr>
              <a:t>×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79689" y="4476752"/>
            <a:ext cx="22645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sz="2400" dirty="0" smtClean="0">
                <a:solidFill>
                  <a:srgbClr val="FF0000"/>
                </a:solidFill>
              </a:rPr>
              <a:t>( 25 كغ)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32935" y="4500970"/>
            <a:ext cx="1041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sz="2400" dirty="0" smtClean="0">
                <a:solidFill>
                  <a:srgbClr val="FF0000"/>
                </a:solidFill>
              </a:rPr>
              <a:t>( 5 )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38" y="-13681"/>
            <a:ext cx="2213262" cy="1805192"/>
          </a:xfrm>
          <a:prstGeom prst="rect">
            <a:avLst/>
          </a:prstGeom>
        </p:spPr>
      </p:pic>
      <p:pic>
        <p:nvPicPr>
          <p:cNvPr id="15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2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10003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 build="p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55346" y="313386"/>
            <a:ext cx="2435320" cy="845713"/>
          </a:xfrm>
        </p:spPr>
        <p:txBody>
          <a:bodyPr/>
          <a:lstStyle/>
          <a:p>
            <a:pPr algn="ctr" rtl="1"/>
            <a:r>
              <a:rPr lang="ar-TN" dirty="0" smtClean="0"/>
              <a:t>الإنجاز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5643093" y="1576807"/>
            <a:ext cx="4058057" cy="514248"/>
          </a:xfrm>
        </p:spPr>
        <p:txBody>
          <a:bodyPr/>
          <a:lstStyle/>
          <a:p>
            <a:pPr algn="ctr" rtl="1"/>
            <a:r>
              <a:rPr lang="ar-TN" dirty="0" smtClean="0"/>
              <a:t>الكتلة </a:t>
            </a:r>
            <a:r>
              <a:rPr lang="ar-TN" dirty="0" err="1" smtClean="0"/>
              <a:t>بالكغ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651936" y="2144852"/>
            <a:ext cx="2242137" cy="456676"/>
          </a:xfrm>
        </p:spPr>
        <p:txBody>
          <a:bodyPr/>
          <a:lstStyle/>
          <a:p>
            <a:pPr algn="r" rtl="1"/>
            <a:r>
              <a:rPr lang="ar-TN" dirty="0" smtClean="0"/>
              <a:t>25 × 5 = 125 كغ</a:t>
            </a:r>
            <a:endParaRPr lang="fr-FR" dirty="0"/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5896377" y="2610667"/>
            <a:ext cx="4058057" cy="5142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TN" dirty="0" smtClean="0"/>
              <a:t>ثمن الشراء بالد</a:t>
            </a:r>
            <a:endParaRPr lang="fr-FR" dirty="0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>
          <a:xfrm>
            <a:off x="5986529" y="3590723"/>
            <a:ext cx="4058057" cy="5142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TN" dirty="0" smtClean="0"/>
              <a:t>ثمن البيع بالد</a:t>
            </a:r>
            <a:endParaRPr lang="fr-FR" dirty="0"/>
          </a:p>
        </p:txBody>
      </p:sp>
      <p:sp>
        <p:nvSpPr>
          <p:cNvPr id="7" name="Espace réservé du texte 3"/>
          <p:cNvSpPr txBox="1">
            <a:spLocks/>
          </p:cNvSpPr>
          <p:nvPr/>
        </p:nvSpPr>
        <p:spPr>
          <a:xfrm>
            <a:off x="6297770" y="3198777"/>
            <a:ext cx="2748704" cy="4566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TN" dirty="0" smtClean="0"/>
              <a:t>125× 2.500= 312.500 د</a:t>
            </a:r>
            <a:endParaRPr lang="fr-FR" dirty="0"/>
          </a:p>
        </p:txBody>
      </p:sp>
      <p:sp>
        <p:nvSpPr>
          <p:cNvPr id="8" name="Espace réservé du texte 3"/>
          <p:cNvSpPr txBox="1">
            <a:spLocks/>
          </p:cNvSpPr>
          <p:nvPr/>
        </p:nvSpPr>
        <p:spPr>
          <a:xfrm>
            <a:off x="5267460" y="4241963"/>
            <a:ext cx="3779014" cy="4566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TN" dirty="0" smtClean="0"/>
              <a:t>312.500 + 225 =  537.500 د 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38" y="-1804"/>
            <a:ext cx="2213262" cy="1805192"/>
          </a:xfrm>
          <a:prstGeom prst="rect">
            <a:avLst/>
          </a:prstGeom>
        </p:spPr>
      </p:pic>
      <p:pic>
        <p:nvPicPr>
          <p:cNvPr id="10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1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705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 build="p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481070" y="4627808"/>
            <a:ext cx="8087932" cy="716924"/>
          </a:xfrm>
        </p:spPr>
        <p:txBody>
          <a:bodyPr>
            <a:normAutofit fontScale="90000"/>
          </a:bodyPr>
          <a:lstStyle/>
          <a:p>
            <a:r>
              <a:rPr lang="ar-TN" dirty="0" smtClean="0">
                <a:solidFill>
                  <a:srgbClr val="FF0000"/>
                </a:solidFill>
              </a:rPr>
              <a:t>أوجد حلاَّ لهذا السؤال بطريقة أخرى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6774287" y="2453949"/>
            <a:ext cx="2924718" cy="933194"/>
          </a:xfrm>
        </p:spPr>
        <p:txBody>
          <a:bodyPr/>
          <a:lstStyle/>
          <a:p>
            <a:pPr algn="r" rtl="1"/>
            <a:r>
              <a:rPr lang="ar-TN" dirty="0"/>
              <a:t>ثمن بيع  </a:t>
            </a:r>
            <a:r>
              <a:rPr lang="ar-TN" dirty="0" err="1"/>
              <a:t>الكغ</a:t>
            </a:r>
            <a:r>
              <a:rPr lang="ar-TN" dirty="0"/>
              <a:t> الواحد </a:t>
            </a:r>
            <a:endParaRPr lang="fr-FR" dirty="0"/>
          </a:p>
          <a:p>
            <a:pPr algn="r" rtl="1"/>
            <a:r>
              <a:rPr lang="ar-TN" dirty="0" smtClean="0"/>
              <a:t>537.500 : 125 = 4.300 د</a:t>
            </a:r>
            <a:endParaRPr lang="fr-FR" dirty="0"/>
          </a:p>
        </p:txBody>
      </p:sp>
      <p:sp>
        <p:nvSpPr>
          <p:cNvPr id="4" name="Espace réservé du texte 2"/>
          <p:cNvSpPr txBox="1">
            <a:spLocks/>
          </p:cNvSpPr>
          <p:nvPr/>
        </p:nvSpPr>
        <p:spPr>
          <a:xfrm>
            <a:off x="6360017" y="1631873"/>
            <a:ext cx="4058057" cy="5142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TN" dirty="0" smtClean="0"/>
              <a:t>ثمن بيع  </a:t>
            </a:r>
            <a:r>
              <a:rPr lang="ar-TN" dirty="0" err="1" smtClean="0"/>
              <a:t>الكغ</a:t>
            </a:r>
            <a:r>
              <a:rPr lang="ar-TN" dirty="0" smtClean="0"/>
              <a:t> الواحد </a:t>
            </a:r>
            <a:endParaRPr lang="fr-FR" dirty="0"/>
          </a:p>
        </p:txBody>
      </p:sp>
      <p:sp>
        <p:nvSpPr>
          <p:cNvPr id="7" name="Sous-titre 2"/>
          <p:cNvSpPr txBox="1">
            <a:spLocks/>
          </p:cNvSpPr>
          <p:nvPr/>
        </p:nvSpPr>
        <p:spPr>
          <a:xfrm>
            <a:off x="2363272" y="1589685"/>
            <a:ext cx="4114801" cy="5986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TN" sz="32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ثمن البيع </a:t>
            </a:r>
            <a:r>
              <a:rPr lang="ar-TN" sz="3200" b="1" dirty="0" err="1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الجملي</a:t>
            </a:r>
            <a:r>
              <a:rPr lang="ar-TN" sz="32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   </a:t>
            </a:r>
            <a:r>
              <a:rPr lang="ar-TN" sz="4800" b="1" dirty="0" smtClean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:</a:t>
            </a:r>
            <a:r>
              <a:rPr lang="ar-TN" sz="32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     الكتلة</a:t>
            </a: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TN" sz="48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fr-FR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60017" y="1504276"/>
            <a:ext cx="5067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TN" sz="4400" dirty="0">
                <a:solidFill>
                  <a:srgbClr val="C00000"/>
                </a:solidFill>
              </a:rPr>
              <a:t>=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9" name="Titre 4"/>
          <p:cNvSpPr txBox="1">
            <a:spLocks/>
          </p:cNvSpPr>
          <p:nvPr/>
        </p:nvSpPr>
        <p:spPr>
          <a:xfrm>
            <a:off x="4402428" y="762000"/>
            <a:ext cx="5023974" cy="716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r-TN" dirty="0" smtClean="0"/>
              <a:t>التخطيط للسؤال الثاني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38" y="-1806"/>
            <a:ext cx="2213262" cy="1805192"/>
          </a:xfrm>
          <a:prstGeom prst="rect">
            <a:avLst/>
          </a:prstGeom>
        </p:spPr>
      </p:pic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425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 build="p"/>
      <p:bldP spid="4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634</TotalTime>
  <Words>202</Words>
  <Application>Microsoft Office PowerPoint</Application>
  <PresentationFormat>Grand écran</PresentationFormat>
  <Paragraphs>68</Paragraphs>
  <Slides>6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Arabic Typesetting</vt:lpstr>
      <vt:lpstr>Arial</vt:lpstr>
      <vt:lpstr>Century Gothic</vt:lpstr>
      <vt:lpstr>Tahoma</vt:lpstr>
      <vt:lpstr>Wingdings 3</vt:lpstr>
      <vt:lpstr>Brin</vt:lpstr>
      <vt:lpstr>أتدرّبُ على حلّ المسائل</vt:lpstr>
      <vt:lpstr>مسألة عدد 1</vt:lpstr>
      <vt:lpstr>أستخرج المعطيات و أصنّفها</vt:lpstr>
      <vt:lpstr>التّخطيط للإجابة عن السّؤال </vt:lpstr>
      <vt:lpstr>الإنجاز</vt:lpstr>
      <vt:lpstr>أوجد حلاَّ لهذا السؤال بطريقة أخرى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أتدرّبُ على حلّ المسائل</dc:title>
  <dc:creator>fuji</dc:creator>
  <cp:lastModifiedBy>fuji</cp:lastModifiedBy>
  <cp:revision>27</cp:revision>
  <dcterms:created xsi:type="dcterms:W3CDTF">2025-09-29T19:12:34Z</dcterms:created>
  <dcterms:modified xsi:type="dcterms:W3CDTF">2025-10-03T21:10:07Z</dcterms:modified>
</cp:coreProperties>
</file>